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95" r:id="rId3"/>
    <p:sldId id="293" r:id="rId4"/>
    <p:sldId id="279" r:id="rId5"/>
    <p:sldId id="288" r:id="rId6"/>
    <p:sldId id="294" r:id="rId7"/>
    <p:sldId id="287" r:id="rId8"/>
    <p:sldId id="292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69C509"/>
    <a:srgbClr val="3C9B00"/>
    <a:srgbClr val="007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F75E8-3157-40D1-91A7-89E5ECBAD759}" type="datetimeFigureOut">
              <a:rPr lang="en-GB" smtClean="0"/>
              <a:t>08/12/2023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2532C-1669-4BC0-B362-1BA5C990D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675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9C623-DA96-44C8-AE75-8E5210F0FF01}" type="datetimeFigureOut">
              <a:rPr lang="de-AT" smtClean="0"/>
              <a:t>08.12.2023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7D6DD-DFA2-43CB-AD64-2EC5BC4A30E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96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32689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970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62B60E-6398-4BF2-99E0-4F6FEC3730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392025-DA80-4A7B-8B7D-91AB9189518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90538" y="1989138"/>
            <a:ext cx="11218862" cy="3621087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966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7CEF9E-739F-479A-88FF-406B976D3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8EFE50B-7C7C-4DF4-AE05-0FEACFD4F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4" y="1825625"/>
            <a:ext cx="11218126" cy="405106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EACBC6-AFE4-4EA9-A032-D74003768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BF5-6E72-4E8C-BE55-14BA2B23BCD2}" type="datetimeFigureOut">
              <a:rPr lang="de-DE" smtClean="0"/>
              <a:t>08.12.2023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E96894-4B8D-482F-97A6-3A24943B1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3BB609-F3DA-4FC9-A3A4-CA5302B44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5ED3-B125-42CE-A61E-48765D752D5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1308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cml.at/companionvolumetoolbox" TargetMode="External"/><Relationship Id="rId3" Type="http://schemas.openxmlformats.org/officeDocument/2006/relationships/slideLayout" Target="../slideLayouts/slideLayout3.xml"/><Relationship Id="rId7" Type="http://schemas.openxmlformats.org/officeDocument/2006/relationships/hyperlink" Target="https://creativecommons.org/licenses/by-nc-nd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gif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DB1A6B5E-8F34-758A-07DE-152043727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de-AT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CC592D40-8632-EBA5-8349-E512A0082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0654" y="1825625"/>
            <a:ext cx="11218126" cy="4051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AT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26AF3C5-B916-885E-808B-717921C10CD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0333" y="5966902"/>
            <a:ext cx="1958447" cy="668161"/>
          </a:xfrm>
          <a:prstGeom prst="rect">
            <a:avLst/>
          </a:prstGeom>
        </p:spPr>
      </p:pic>
      <p:pic>
        <p:nvPicPr>
          <p:cNvPr id="7" name="Grafik 10">
            <a:extLst>
              <a:ext uri="{FF2B5EF4-FFF2-40B4-BE49-F238E27FC236}">
                <a16:creationId xmlns:a16="http://schemas.microsoft.com/office/drawing/2014/main" id="{00E095C5-49E6-194C-562A-C408270E017E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54" y="6007208"/>
            <a:ext cx="1026915" cy="66688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FFBAE4C-D10F-30B3-7009-006230F14403}"/>
              </a:ext>
            </a:extLst>
          </p:cNvPr>
          <p:cNvSpPr txBox="1"/>
          <p:nvPr userDrawn="1"/>
        </p:nvSpPr>
        <p:spPr>
          <a:xfrm>
            <a:off x="2715208" y="6046237"/>
            <a:ext cx="7613780" cy="588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44B56DA-097C-358A-395E-1D1FD54B4DDB}"/>
              </a:ext>
            </a:extLst>
          </p:cNvPr>
          <p:cNvCxnSpPr/>
          <p:nvPr userDrawn="1"/>
        </p:nvCxnSpPr>
        <p:spPr>
          <a:xfrm>
            <a:off x="760095" y="9979025"/>
            <a:ext cx="4221480" cy="57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3">
            <a:extLst>
              <a:ext uri="{FF2B5EF4-FFF2-40B4-BE49-F238E27FC236}">
                <a16:creationId xmlns:a16="http://schemas.microsoft.com/office/drawing/2014/main" id="{BDF5B75E-EE20-1AD7-D9AC-882BF7E5AB6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17569" y="6127232"/>
            <a:ext cx="6261348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© 2023. This work is licensed under an Attribution-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NonCommercial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-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NoDerivatives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Creative Commons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  <a:hlinkClick r:id="rId7"/>
              </a:rPr>
              <a:t>CC BY-NC-ND 4.0</a:t>
            </a:r>
            <a:r>
              <a:rPr kumimoji="0" lang="en-US" altLang="en-US" sz="900" b="0" i="0" u="sng" strike="noStrike" cap="none" normalizeH="0" baseline="0" dirty="0">
                <a:ln>
                  <a:noFill/>
                </a:ln>
                <a:solidFill>
                  <a:srgbClr val="0563C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 License</a:t>
            </a:r>
            <a:r>
              <a:rPr kumimoji="0" lang="en-US" altLang="en-US" sz="900" b="0" i="1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Fischer J. et al 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(2023), </a:t>
            </a:r>
            <a:r>
              <a:rPr kumimoji="0" lang="en-GB" altLang="en-US" sz="9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CEFR Companion Volume implementation toolbox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, Council of Europe (European Centre for Modern Languages), Graz, available at 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  <a:hlinkClick r:id="rId8"/>
              </a:rPr>
              <a:t>www.ecml.at/companionvolumetoolbox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32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306269"/>
            <a:ext cx="9144000" cy="2917663"/>
          </a:xfrm>
        </p:spPr>
        <p:txBody>
          <a:bodyPr>
            <a:normAutofit fontScale="90000"/>
          </a:bodyPr>
          <a:lstStyle/>
          <a:p>
            <a:r>
              <a:rPr lang="en-GB" sz="5300" dirty="0">
                <a:solidFill>
                  <a:schemeClr val="accent5">
                    <a:lumMod val="50000"/>
                  </a:schemeClr>
                </a:solidFill>
              </a:rPr>
              <a:t>The action-oriented approach and constructive alignment</a:t>
            </a:r>
            <a:br>
              <a:rPr lang="en-GB" sz="5300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GB" sz="27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GB" sz="5300" b="1" dirty="0">
                <a:solidFill>
                  <a:schemeClr val="accent2">
                    <a:lumMod val="75000"/>
                  </a:schemeClr>
                </a:solidFill>
              </a:rPr>
              <a:t>– examples of tasks for use in professional development programmes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3818" y="102686"/>
            <a:ext cx="11994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rgbClr val="69C509"/>
                </a:solidFill>
              </a:rPr>
              <a:t>CEFR Companion Volume implementation toolbox                                                                                                                            </a:t>
            </a:r>
          </a:p>
          <a:p>
            <a:r>
              <a:rPr lang="fr-FR" sz="1200">
                <a:solidFill>
                  <a:srgbClr val="1F4E79"/>
                </a:solidFill>
              </a:rPr>
              <a:t>Boîte à outils pour la mise en œuvre volume complémentaire du CECR</a:t>
            </a:r>
          </a:p>
          <a:p>
            <a:r>
              <a:rPr lang="en-GB" sz="1200" b="1">
                <a:solidFill>
                  <a:srgbClr val="69C509"/>
                </a:solidFill>
              </a:rPr>
              <a:t>   </a:t>
            </a:r>
            <a:endParaRPr lang="en-GB" sz="1200" b="1" dirty="0">
              <a:solidFill>
                <a:srgbClr val="69C50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994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Constructive alignment – needs analysis and definition of</a:t>
            </a:r>
            <a:br>
              <a:rPr lang="en-GB" sz="3200" dirty="0"/>
            </a:br>
            <a:r>
              <a:rPr lang="en-GB" sz="3200" dirty="0"/>
              <a:t>learning objectives / intended learning outcomes?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4" y="1825625"/>
            <a:ext cx="11218126" cy="402484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Identifying the learners’ and institution’s needs and defining the learning outcomes:</a:t>
            </a:r>
          </a:p>
          <a:p>
            <a:pPr marL="0" indent="0">
              <a:buNone/>
            </a:pPr>
            <a:endParaRPr lang="en-GB" sz="12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prstClr val="black"/>
                </a:solidFill>
              </a:rPr>
              <a:t>What are the needs of future employers and of the students?</a:t>
            </a:r>
          </a:p>
          <a:p>
            <a:r>
              <a:rPr lang="en-GB" sz="2400" dirty="0">
                <a:solidFill>
                  <a:prstClr val="black"/>
                </a:solidFill>
              </a:rPr>
              <a:t> </a:t>
            </a:r>
          </a:p>
          <a:p>
            <a:r>
              <a:rPr lang="en-GB" sz="2400" dirty="0">
                <a:solidFill>
                  <a:prstClr val="black"/>
                </a:solidFill>
              </a:rPr>
              <a:t> </a:t>
            </a:r>
          </a:p>
          <a:p>
            <a:r>
              <a:rPr lang="en-GB" sz="2400" dirty="0">
                <a:solidFill>
                  <a:prstClr val="black"/>
                </a:solidFill>
              </a:rPr>
              <a:t> </a:t>
            </a:r>
          </a:p>
          <a:p>
            <a:pPr marL="0" indent="0">
              <a:buNone/>
            </a:pPr>
            <a:r>
              <a:rPr lang="en-GB" sz="2400" dirty="0">
                <a:solidFill>
                  <a:prstClr val="black"/>
                </a:solidFill>
              </a:rPr>
              <a:t>How do we define the learning objectives and targeted outcomes?</a:t>
            </a:r>
          </a:p>
          <a:p>
            <a:r>
              <a:rPr lang="en-GB" sz="2400" dirty="0">
                <a:solidFill>
                  <a:prstClr val="black"/>
                </a:solidFill>
              </a:rPr>
              <a:t> </a:t>
            </a:r>
          </a:p>
          <a:p>
            <a:r>
              <a:rPr lang="en-GB" sz="2400" dirty="0">
                <a:solidFill>
                  <a:prstClr val="black"/>
                </a:solidFill>
              </a:rPr>
              <a:t> </a:t>
            </a:r>
          </a:p>
          <a:p>
            <a:r>
              <a:rPr lang="en-GB" sz="2400" dirty="0">
                <a:solidFill>
                  <a:prstClr val="black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29126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Constructive alignment – forward and backward </a:t>
            </a:r>
            <a:br>
              <a:rPr lang="en-GB" sz="3600" dirty="0"/>
            </a:br>
            <a:r>
              <a:rPr lang="en-GB" sz="3600" dirty="0"/>
              <a:t>design of curriculum planning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4" y="1825625"/>
            <a:ext cx="11218126" cy="4051068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Opportunities and challenges of forward and backward design?</a:t>
            </a:r>
          </a:p>
          <a:p>
            <a:endParaRPr lang="en-GB" dirty="0"/>
          </a:p>
          <a:p>
            <a:r>
              <a:rPr lang="en-GB" dirty="0"/>
              <a:t>Which option do we need in which context? Or should we opt for a mixture of both?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55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Constructive alignment – </a:t>
            </a:r>
            <a:br>
              <a:rPr lang="en-GB" dirty="0"/>
            </a:br>
            <a:r>
              <a:rPr lang="en-GB" dirty="0"/>
              <a:t>an action-oriented approach to assessment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4" y="1825625"/>
            <a:ext cx="11218126" cy="40510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200" dirty="0">
              <a:solidFill>
                <a:prstClr val="black"/>
              </a:solidFill>
            </a:endParaRPr>
          </a:p>
          <a:p>
            <a:r>
              <a:rPr lang="en-GB" sz="2400" dirty="0">
                <a:solidFill>
                  <a:prstClr val="black"/>
                </a:solidFill>
              </a:rPr>
              <a:t>What does an action-oriented approach to assessment look like?</a:t>
            </a:r>
          </a:p>
          <a:p>
            <a:r>
              <a:rPr lang="en-GB" sz="2400" dirty="0">
                <a:solidFill>
                  <a:prstClr val="black"/>
                </a:solidFill>
              </a:rPr>
              <a:t>Which tasks / task types are useful in this context?</a:t>
            </a:r>
          </a:p>
          <a:p>
            <a:r>
              <a:rPr lang="en-GB" sz="2400" dirty="0">
                <a:solidFill>
                  <a:prstClr val="black"/>
                </a:solidFill>
              </a:rPr>
              <a:t>How do we develop meaningful, relevant and challenging tasks which motivate the test-taker to complete the test?</a:t>
            </a:r>
          </a:p>
          <a:p>
            <a:r>
              <a:rPr lang="en-GB" sz="2400" dirty="0">
                <a:solidFill>
                  <a:prstClr val="black"/>
                </a:solidFill>
              </a:rPr>
              <a:t>How can we develop a meaningful realistic scenario for our examination – in line with the teaching activities?</a:t>
            </a:r>
          </a:p>
          <a:p>
            <a:r>
              <a:rPr lang="en-GB" sz="2400" dirty="0">
                <a:solidFill>
                  <a:prstClr val="black"/>
                </a:solidFill>
              </a:rPr>
              <a:t>In which way does the test-taker act as a social agent?</a:t>
            </a:r>
          </a:p>
        </p:txBody>
      </p:sp>
    </p:spTree>
    <p:extLst>
      <p:ext uri="{BB962C8B-B14F-4D97-AF65-F5344CB8AC3E}">
        <p14:creationId xmlns:p14="http://schemas.microsoft.com/office/powerpoint/2010/main" val="3966663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Constructive alignment: assessment – </a:t>
            </a:r>
            <a:br>
              <a:rPr lang="en-GB" dirty="0"/>
            </a:br>
            <a:r>
              <a:rPr lang="en-GB" dirty="0"/>
              <a:t>how can we put it into practice?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4" y="1825625"/>
            <a:ext cx="11218126" cy="40510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Examples of reflection activities in professional development programmes:</a:t>
            </a:r>
          </a:p>
          <a:p>
            <a:pPr marL="0" indent="0">
              <a:buNone/>
            </a:pPr>
            <a:endParaRPr lang="en-GB" sz="1200" dirty="0">
              <a:solidFill>
                <a:prstClr val="black"/>
              </a:solidFill>
            </a:endParaRPr>
          </a:p>
          <a:p>
            <a:r>
              <a:rPr lang="en-GB" sz="2400" dirty="0">
                <a:solidFill>
                  <a:prstClr val="black"/>
                </a:solidFill>
              </a:rPr>
              <a:t> How can we assess the four language skills in an action-oriented approach?</a:t>
            </a:r>
          </a:p>
          <a:p>
            <a:r>
              <a:rPr lang="en-GB" sz="2400" dirty="0">
                <a:solidFill>
                  <a:prstClr val="black"/>
                </a:solidFill>
              </a:rPr>
              <a:t> How can we assess the four modes of communication in an action-oriented approach?</a:t>
            </a:r>
          </a:p>
          <a:p>
            <a:pPr lvl="1"/>
            <a:r>
              <a:rPr lang="en-GB" sz="2000" dirty="0">
                <a:solidFill>
                  <a:prstClr val="black"/>
                </a:solidFill>
              </a:rPr>
              <a:t>Do we need to assess all four modes of communication?</a:t>
            </a:r>
          </a:p>
          <a:p>
            <a:r>
              <a:rPr lang="en-GB" sz="2400" dirty="0">
                <a:solidFill>
                  <a:prstClr val="black"/>
                </a:solidFill>
              </a:rPr>
              <a:t> How can we assess mediation skills?</a:t>
            </a:r>
          </a:p>
          <a:p>
            <a:r>
              <a:rPr lang="en-GB" sz="2400" dirty="0">
                <a:solidFill>
                  <a:prstClr val="black"/>
                </a:solidFill>
              </a:rPr>
              <a:t> How can we find the right balance between validity, reliability and relevance? </a:t>
            </a:r>
          </a:p>
          <a:p>
            <a:r>
              <a:rPr lang="en-GB" sz="2400" dirty="0">
                <a:solidFill>
                  <a:prstClr val="black"/>
                </a:solidFill>
              </a:rPr>
              <a:t> Which test format for </a:t>
            </a:r>
          </a:p>
          <a:p>
            <a:pPr lvl="1"/>
            <a:r>
              <a:rPr lang="en-GB" sz="2000" dirty="0">
                <a:solidFill>
                  <a:prstClr val="black"/>
                </a:solidFill>
              </a:rPr>
              <a:t>assessing receptive skills?</a:t>
            </a:r>
          </a:p>
          <a:p>
            <a:pPr lvl="1"/>
            <a:r>
              <a:rPr lang="en-GB" sz="2000" dirty="0">
                <a:solidFill>
                  <a:prstClr val="black"/>
                </a:solidFill>
              </a:rPr>
              <a:t>assessing productive skills?</a:t>
            </a:r>
          </a:p>
        </p:txBody>
      </p:sp>
    </p:spTree>
    <p:extLst>
      <p:ext uri="{BB962C8B-B14F-4D97-AF65-F5344CB8AC3E}">
        <p14:creationId xmlns:p14="http://schemas.microsoft.com/office/powerpoint/2010/main" val="229336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Constructive alignment – planning teaching, learning</a:t>
            </a:r>
            <a:br>
              <a:rPr lang="en-GB" sz="3600" dirty="0"/>
            </a:br>
            <a:r>
              <a:rPr lang="en-GB" sz="3600" dirty="0"/>
              <a:t>and assessment activities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4" y="1825625"/>
            <a:ext cx="11218126" cy="405106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Which approach to teaching and learning shall be applied?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Which teaching methods help us to reach our objectives?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Developing teaching and learning activities:</a:t>
            </a:r>
          </a:p>
          <a:p>
            <a:pPr marL="895350" lvl="1" indent="-438150">
              <a:buFont typeface="Wingdings" panose="05000000000000000000" pitchFamily="2" charset="2"/>
              <a:buChar char="Ø"/>
            </a:pPr>
            <a:r>
              <a:rPr lang="en-GB" dirty="0"/>
              <a:t>What are suitable projects?</a:t>
            </a:r>
          </a:p>
          <a:p>
            <a:pPr marL="895350" lvl="1" indent="-438150">
              <a:buFont typeface="Wingdings" panose="05000000000000000000" pitchFamily="2" charset="2"/>
              <a:buChar char="Ø"/>
            </a:pPr>
            <a:r>
              <a:rPr lang="en-GB" dirty="0"/>
              <a:t>Which resources need to be uploaded onto the VLE?</a:t>
            </a:r>
          </a:p>
          <a:p>
            <a:pPr marL="895350" lvl="1" indent="-438150">
              <a:buFont typeface="Wingdings" panose="05000000000000000000" pitchFamily="2" charset="2"/>
              <a:buChar char="Ø"/>
            </a:pPr>
            <a:r>
              <a:rPr lang="en-GB" dirty="0"/>
              <a:t>Which activities will we carry out in the classroom? And which activities do learners do at home?</a:t>
            </a:r>
          </a:p>
          <a:p>
            <a:pPr marL="895350" lvl="1" indent="-438150">
              <a:buFont typeface="Wingdings" panose="05000000000000000000" pitchFamily="2" charset="2"/>
              <a:buChar char="Ø"/>
            </a:pPr>
            <a:r>
              <a:rPr lang="en-GB" dirty="0"/>
              <a:t>Which self-assessment tasks help the learners to improve?</a:t>
            </a:r>
          </a:p>
          <a:p>
            <a:pPr marL="895350" lvl="1" indent="-438150">
              <a:buFont typeface="Wingdings" panose="05000000000000000000" pitchFamily="2" charset="2"/>
              <a:buChar char="Ø"/>
            </a:pPr>
            <a:r>
              <a:rPr lang="en-GB" dirty="0"/>
              <a:t>Which format is suitable for final assessment? How does it reflect the project work carried out in class?</a:t>
            </a:r>
          </a:p>
          <a:p>
            <a:pPr marL="895350" lvl="1" indent="-438150">
              <a:buFont typeface="Wingdings" panose="05000000000000000000" pitchFamily="2" charset="2"/>
              <a:buChar char="Ø"/>
            </a:pPr>
            <a:r>
              <a:rPr lang="en-GB" dirty="0"/>
              <a:t>Which feedback strategies are suitable for formative and summative assessment?</a:t>
            </a:r>
          </a:p>
        </p:txBody>
      </p:sp>
    </p:spTree>
    <p:extLst>
      <p:ext uri="{BB962C8B-B14F-4D97-AF65-F5344CB8AC3E}">
        <p14:creationId xmlns:p14="http://schemas.microsoft.com/office/powerpoint/2010/main" val="1467510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added value of constructive alignment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4" y="1825625"/>
            <a:ext cx="11218126" cy="40510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2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prstClr val="black"/>
                </a:solidFill>
              </a:rPr>
              <a:t>What is the added value of constructive alignment?</a:t>
            </a:r>
          </a:p>
          <a:p>
            <a:r>
              <a:rPr lang="en-GB" sz="2400" dirty="0">
                <a:solidFill>
                  <a:prstClr val="black"/>
                </a:solidFill>
              </a:rPr>
              <a:t> </a:t>
            </a:r>
          </a:p>
          <a:p>
            <a:r>
              <a:rPr lang="en-GB" sz="2400" dirty="0">
                <a:solidFill>
                  <a:prstClr val="black"/>
                </a:solidFill>
              </a:rPr>
              <a:t> </a:t>
            </a:r>
          </a:p>
          <a:p>
            <a:r>
              <a:rPr lang="en-GB" sz="2400" dirty="0">
                <a:solidFill>
                  <a:prstClr val="black"/>
                </a:solidFill>
              </a:rPr>
              <a:t> </a:t>
            </a:r>
          </a:p>
          <a:p>
            <a:r>
              <a:rPr lang="en-GB" sz="2400" dirty="0">
                <a:solidFill>
                  <a:prstClr val="black"/>
                </a:solidFill>
              </a:rPr>
              <a:t> </a:t>
            </a:r>
          </a:p>
          <a:p>
            <a:r>
              <a:rPr lang="en-GB" sz="2400" dirty="0">
                <a:solidFill>
                  <a:prstClr val="black"/>
                </a:solidFill>
              </a:rPr>
              <a:t> </a:t>
            </a:r>
          </a:p>
          <a:p>
            <a:r>
              <a:rPr lang="en-GB" sz="2400" dirty="0">
                <a:solidFill>
                  <a:prstClr val="black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9267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Constructive alignment – enhancing </a:t>
            </a:r>
            <a:br>
              <a:rPr lang="en-GB" dirty="0"/>
            </a:br>
            <a:r>
              <a:rPr lang="en-GB" dirty="0"/>
              <a:t>teacher competence in curriculum design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4" y="1825625"/>
            <a:ext cx="11218126" cy="4051068"/>
          </a:xfrm>
        </p:spPr>
        <p:txBody>
          <a:bodyPr>
            <a:normAutofit/>
          </a:bodyPr>
          <a:lstStyle/>
          <a:p>
            <a:r>
              <a:rPr lang="en-GB" dirty="0"/>
              <a:t>How do we empower teachers and trainee teachers to become competent in syllabus design?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How do we succeed in making teachers / teacher trainees adapt to a construct alignment design?</a:t>
            </a:r>
          </a:p>
          <a:p>
            <a:pPr marL="1187450" indent="-457200">
              <a:buFont typeface="Wingdings" panose="05000000000000000000" pitchFamily="2" charset="2"/>
              <a:buChar char="ü"/>
            </a:pPr>
            <a:r>
              <a:rPr lang="en-GB" dirty="0"/>
              <a:t>i.e. adopt an action-oriented approach and</a:t>
            </a:r>
          </a:p>
          <a:p>
            <a:pPr marL="1187450" indent="-457200">
              <a:buFont typeface="Wingdings" panose="05000000000000000000" pitchFamily="2" charset="2"/>
              <a:buChar char="ü"/>
            </a:pPr>
            <a:r>
              <a:rPr lang="en-GB" dirty="0"/>
              <a:t>align their curriculum (teaching – learning – assessment)?</a:t>
            </a:r>
          </a:p>
        </p:txBody>
      </p:sp>
    </p:spTree>
    <p:extLst>
      <p:ext uri="{BB962C8B-B14F-4D97-AF65-F5344CB8AC3E}">
        <p14:creationId xmlns:p14="http://schemas.microsoft.com/office/powerpoint/2010/main" val="2154414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506</Words>
  <Application>Microsoft Office PowerPoint</Application>
  <PresentationFormat>Widescreen</PresentationFormat>
  <Paragraphs>64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The action-oriented approach and constructive alignment  – examples of tasks for use in professional development programmes</vt:lpstr>
      <vt:lpstr>Constructive alignment – needs analysis and definition of learning objectives / intended learning outcomes?</vt:lpstr>
      <vt:lpstr>Constructive alignment – forward and backward  design of curriculum planning</vt:lpstr>
      <vt:lpstr>Constructive alignment –  an action-oriented approach to assessment</vt:lpstr>
      <vt:lpstr>Constructive alignment: assessment –  how can we put it into practice?</vt:lpstr>
      <vt:lpstr>Constructive alignment – planning teaching, learning and assessment activities</vt:lpstr>
      <vt:lpstr>The added value of constructive alignment</vt:lpstr>
      <vt:lpstr>Constructive alignment – enhancing  teacher competence in curriculum design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Christian Friedrich</cp:lastModifiedBy>
  <cp:revision>67</cp:revision>
  <dcterms:created xsi:type="dcterms:W3CDTF">2020-01-08T10:10:35Z</dcterms:created>
  <dcterms:modified xsi:type="dcterms:W3CDTF">2023-12-08T09:22:05Z</dcterms:modified>
</cp:coreProperties>
</file>